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1"/>
  </p:notesMasterIdLst>
  <p:handoutMasterIdLst>
    <p:handoutMasterId r:id="rId22"/>
  </p:handoutMasterIdLst>
  <p:sldIdLst>
    <p:sldId id="292" r:id="rId5"/>
    <p:sldId id="306" r:id="rId6"/>
    <p:sldId id="291" r:id="rId7"/>
    <p:sldId id="294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296" r:id="rId17"/>
    <p:sldId id="305" r:id="rId18"/>
    <p:sldId id="304" r:id="rId19"/>
    <p:sldId id="293" r:id="rId2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2" autoAdjust="0"/>
    <p:restoredTop sz="94639" autoAdjust="0"/>
  </p:normalViewPr>
  <p:slideViewPr>
    <p:cSldViewPr snapToGrid="0">
      <p:cViewPr varScale="1">
        <p:scale>
          <a:sx n="117" d="100"/>
          <a:sy n="117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NANOSCOPE MINIMALLY INVASIVE TECHNOLOGY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it-IT" sz="2800" b="1" dirty="0">
                <a:solidFill>
                  <a:srgbClr val="00ACB6"/>
                </a:solidFill>
              </a:rPr>
              <a:t>Paolo </a:t>
            </a:r>
            <a:r>
              <a:rPr lang="it-IT" sz="2800" b="1" dirty="0" err="1">
                <a:solidFill>
                  <a:srgbClr val="00ACB6"/>
                </a:solidFill>
              </a:rPr>
              <a:t>bernante</a:t>
            </a:r>
            <a:endParaRPr lang="it-IT" sz="2800" b="1" dirty="0">
              <a:solidFill>
                <a:srgbClr val="00ACB6"/>
              </a:solidFill>
            </a:endParaRPr>
          </a:p>
          <a:p>
            <a:r>
              <a:rPr lang="it-IT" sz="2800" b="1" dirty="0">
                <a:solidFill>
                  <a:srgbClr val="00ACB6"/>
                </a:solidFill>
              </a:rPr>
              <a:t>Alma mater </a:t>
            </a:r>
            <a:r>
              <a:rPr lang="it-IT" sz="2800" b="1" dirty="0" err="1">
                <a:solidFill>
                  <a:srgbClr val="00ACB6"/>
                </a:solidFill>
              </a:rPr>
              <a:t>studiorum</a:t>
            </a:r>
            <a:r>
              <a:rPr lang="it-IT" sz="2800" b="1" dirty="0">
                <a:solidFill>
                  <a:srgbClr val="00ACB6"/>
                </a:solidFill>
              </a:rPr>
              <a:t> </a:t>
            </a:r>
            <a:r>
              <a:rPr lang="it-IT" sz="2800" b="1" dirty="0" err="1">
                <a:solidFill>
                  <a:srgbClr val="00ACB6"/>
                </a:solidFill>
              </a:rPr>
              <a:t>universita’</a:t>
            </a:r>
            <a:r>
              <a:rPr lang="it-IT" sz="2800" b="1" dirty="0">
                <a:solidFill>
                  <a:srgbClr val="00ACB6"/>
                </a:solidFill>
              </a:rPr>
              <a:t> degli studi di bologna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Centro di chirurgia metabolica e </a:t>
            </a:r>
            <a:r>
              <a:rPr lang="it-IT" sz="2800" b="1" dirty="0" err="1">
                <a:solidFill>
                  <a:srgbClr val="00ACB6"/>
                </a:solidFill>
              </a:rPr>
              <a:t>dell’obesita’</a:t>
            </a:r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ttrezzature mediche, stanza, medico&#10;&#10;Il contenuto generato dall'IA potrebbe non essere corretto.">
            <a:extLst>
              <a:ext uri="{FF2B5EF4-FFF2-40B4-BE49-F238E27FC236}">
                <a16:creationId xmlns:a16="http://schemas.microsoft.com/office/drawing/2014/main" id="{1E32C9E5-9A98-56AD-FE6D-8A20C65EF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1" y="69275"/>
            <a:ext cx="9559221" cy="59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ttrezzature mediche, medico, persona&#10;&#10;Il contenuto generato dall'IA potrebbe non essere corretto.">
            <a:extLst>
              <a:ext uri="{FF2B5EF4-FFF2-40B4-BE49-F238E27FC236}">
                <a16:creationId xmlns:a16="http://schemas.microsoft.com/office/drawing/2014/main" id="{E2F20557-EF2E-7F5E-D34E-CBEEBD071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8" y="55420"/>
            <a:ext cx="9004095" cy="59297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186B67-3995-2ADB-74D7-43393D4E1652}"/>
              </a:ext>
            </a:extLst>
          </p:cNvPr>
          <p:cNvSpPr txBox="1"/>
          <p:nvPr/>
        </p:nvSpPr>
        <p:spPr>
          <a:xfrm>
            <a:off x="9490364" y="831273"/>
            <a:ext cx="16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DIAGNOSTICA</a:t>
            </a:r>
          </a:p>
          <a:p>
            <a:r>
              <a:rPr lang="it-IT" b="1" dirty="0"/>
              <a:t>PER</a:t>
            </a:r>
          </a:p>
          <a:p>
            <a:r>
              <a:rPr lang="it-IT" b="1" dirty="0"/>
              <a:t>ENDOMETRIOSI</a:t>
            </a:r>
          </a:p>
        </p:txBody>
      </p:sp>
    </p:spTree>
    <p:extLst>
      <p:ext uri="{BB962C8B-B14F-4D97-AF65-F5344CB8AC3E}">
        <p14:creationId xmlns:p14="http://schemas.microsoft.com/office/powerpoint/2010/main" val="314550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grafica, Carattere&#10;&#10;Il contenuto generato dall'IA potrebbe non essere corretto.">
            <a:extLst>
              <a:ext uri="{FF2B5EF4-FFF2-40B4-BE49-F238E27FC236}">
                <a16:creationId xmlns:a16="http://schemas.microsoft.com/office/drawing/2014/main" id="{CE9C1CB5-941C-26D3-54DA-A7F820F0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3" y="83130"/>
            <a:ext cx="9083313" cy="59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interno, design&#10;&#10;Il contenuto generato dall'IA potrebbe non essere corretto.">
            <a:extLst>
              <a:ext uri="{FF2B5EF4-FFF2-40B4-BE49-F238E27FC236}">
                <a16:creationId xmlns:a16="http://schemas.microsoft.com/office/drawing/2014/main" id="{28DCAC66-9D9D-FE15-9FD8-2EE119E10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2" y="110841"/>
            <a:ext cx="6850315" cy="58779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914C89-B787-3B07-12A6-9B141F436F6A}"/>
              </a:ext>
            </a:extLst>
          </p:cNvPr>
          <p:cNvSpPr txBox="1"/>
          <p:nvPr/>
        </p:nvSpPr>
        <p:spPr>
          <a:xfrm>
            <a:off x="7675418" y="803564"/>
            <a:ext cx="4059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Nanoscope</a:t>
            </a:r>
            <a:r>
              <a:rPr lang="it-IT" dirty="0"/>
              <a:t> </a:t>
            </a:r>
            <a:r>
              <a:rPr lang="it-IT" dirty="0" err="1"/>
              <a:t>technology</a:t>
            </a:r>
            <a:r>
              <a:rPr lang="it-IT" dirty="0"/>
              <a:t> in </a:t>
            </a:r>
            <a:r>
              <a:rPr lang="it-IT" dirty="0" err="1"/>
              <a:t>pediatric</a:t>
            </a:r>
            <a:r>
              <a:rPr lang="it-IT" dirty="0"/>
              <a:t> surgery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Benefits and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in </a:t>
            </a:r>
            <a:r>
              <a:rPr lang="it-IT" dirty="0" err="1"/>
              <a:t>adult</a:t>
            </a:r>
            <a:r>
              <a:rPr lang="it-IT" dirty="0"/>
              <a:t> </a:t>
            </a:r>
            <a:r>
              <a:rPr lang="it-IT" dirty="0" err="1"/>
              <a:t>minimally</a:t>
            </a:r>
            <a:r>
              <a:rPr lang="it-IT" dirty="0"/>
              <a:t> invasive surgery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Benefits and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in </a:t>
            </a:r>
            <a:r>
              <a:rPr lang="it-IT" dirty="0" err="1"/>
              <a:t>emergency</a:t>
            </a:r>
            <a:r>
              <a:rPr lang="it-IT" dirty="0"/>
              <a:t> general surgery</a:t>
            </a:r>
          </a:p>
        </p:txBody>
      </p:sp>
    </p:spTree>
    <p:extLst>
      <p:ext uri="{BB962C8B-B14F-4D97-AF65-F5344CB8AC3E}">
        <p14:creationId xmlns:p14="http://schemas.microsoft.com/office/powerpoint/2010/main" val="50608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C1A49D-5A46-865D-E838-5F9207BD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49950"/>
            <a:ext cx="101600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8CFC7E-2DDD-996A-824A-986F5CE646B8}"/>
              </a:ext>
            </a:extLst>
          </p:cNvPr>
          <p:cNvSpPr txBox="1"/>
          <p:nvPr/>
        </p:nvSpPr>
        <p:spPr>
          <a:xfrm>
            <a:off x="623450" y="207813"/>
            <a:ext cx="1126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NANOSCOPE MINIMALLY INVASIVE TECHNOLOGY IN BARIATRIC PATIENTS???</a:t>
            </a:r>
          </a:p>
        </p:txBody>
      </p:sp>
    </p:spTree>
    <p:extLst>
      <p:ext uri="{BB962C8B-B14F-4D97-AF65-F5344CB8AC3E}">
        <p14:creationId xmlns:p14="http://schemas.microsoft.com/office/powerpoint/2010/main" val="55371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E2A3D46-0574-40B1-10CB-6E0CD7DB1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81" y="127070"/>
            <a:ext cx="7772400" cy="27261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EB3321-401F-C50C-063E-34DECAEB52DB}"/>
              </a:ext>
            </a:extLst>
          </p:cNvPr>
          <p:cNvSpPr txBox="1"/>
          <p:nvPr/>
        </p:nvSpPr>
        <p:spPr>
          <a:xfrm>
            <a:off x="96983" y="2947569"/>
            <a:ext cx="117070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Laparoscopic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or open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reexploration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an appropriate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diagnostic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option,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regardless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of the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feasibility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of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obtaining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a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postoperative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imaging test,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when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a GI leak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suspected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. </a:t>
            </a:r>
          </a:p>
          <a:p>
            <a:pPr>
              <a:buNone/>
            </a:pP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Reexploration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characterized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by a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higher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sensitivity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specificity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accuracy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than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any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other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postoperative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test to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assess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for leak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should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be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considered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the 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definitive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assessment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for the </a:t>
            </a:r>
            <a:r>
              <a:rPr lang="it-IT" b="1" dirty="0" err="1">
                <a:solidFill>
                  <a:srgbClr val="141413"/>
                </a:solidFill>
                <a:effectLst/>
                <a:latin typeface="Helvetica" pitchFamily="2" charset="0"/>
              </a:rPr>
              <a:t>possibility</a:t>
            </a:r>
            <a:r>
              <a:rPr lang="it-IT" b="1" dirty="0">
                <a:solidFill>
                  <a:srgbClr val="141413"/>
                </a:solidFill>
                <a:effectLst/>
                <a:latin typeface="Helvetica" pitchFamily="2" charset="0"/>
              </a:rPr>
              <a:t> of a leak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.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Although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invasive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not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without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potential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difficulty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or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morbidity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several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studies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have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reported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that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reexploration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a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well-tolerated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intervention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compared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with the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consequences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peritonitis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excessive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inflammatory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response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sepsis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organ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failure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mortality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which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may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develop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when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diagnosis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and treatment of a leak are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delayed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.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Thus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reexploration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should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be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considered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in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patients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with a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suspected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leak,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important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to note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that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reliance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on false-negative imaging studies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may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delay operative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intervention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particularly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when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there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a leak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sites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other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than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the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gastrojejunostomy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(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e.g.,the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gastric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remnant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or the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jejunojejunostomy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654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6864AE-D367-AC22-4F41-6CB66F1E2A19}"/>
              </a:ext>
            </a:extLst>
          </p:cNvPr>
          <p:cNvSpPr txBox="1"/>
          <p:nvPr/>
        </p:nvSpPr>
        <p:spPr>
          <a:xfrm>
            <a:off x="1262743" y="1143000"/>
            <a:ext cx="40105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DISCLOSURE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CONSULENTE DI UNIBO PER MEDTRONIC</a:t>
            </a:r>
          </a:p>
        </p:txBody>
      </p:sp>
    </p:spTree>
    <p:extLst>
      <p:ext uri="{BB962C8B-B14F-4D97-AF65-F5344CB8AC3E}">
        <p14:creationId xmlns:p14="http://schemas.microsoft.com/office/powerpoint/2010/main" val="227653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5CAA82-9EFE-E2C9-C516-69D8C3E6CEB2}"/>
              </a:ext>
            </a:extLst>
          </p:cNvPr>
          <p:cNvSpPr txBox="1"/>
          <p:nvPr/>
        </p:nvSpPr>
        <p:spPr>
          <a:xfrm>
            <a:off x="8007927" y="2074482"/>
            <a:ext cx="4120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NanoScope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Arthrex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Naples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FL)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new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instrument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arthroscopy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with 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diameter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1.9 mm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42E94D-5325-BB94-2E49-A55C314A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1" y="789717"/>
            <a:ext cx="7772400" cy="52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1270F5-FAC1-9A40-E731-74E70D370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8" y="581892"/>
            <a:ext cx="3479925" cy="5181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A81EF4-E3C4-96E3-CF7D-E252151FDE60}"/>
              </a:ext>
            </a:extLst>
          </p:cNvPr>
          <p:cNvSpPr txBox="1"/>
          <p:nvPr/>
        </p:nvSpPr>
        <p:spPr>
          <a:xfrm>
            <a:off x="5199534" y="34996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Utilizing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so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called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“chip-on-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tip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”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technology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instrument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120°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panoramic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field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view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looking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straight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on. </a:t>
            </a:r>
          </a:p>
          <a:p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chip-on-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tip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system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flexible</a:t>
            </a:r>
            <a:endParaRPr lang="it-IT" b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system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valuable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diagnostic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 tool 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for single use,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attached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portable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screen</a:t>
            </a:r>
          </a:p>
        </p:txBody>
      </p:sp>
      <p:pic>
        <p:nvPicPr>
          <p:cNvPr id="7" name="Immagine 6" descr="Immagine che contiene testo,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70A91274-8B0D-305F-93F7-6DE4F3818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13" y="2978726"/>
            <a:ext cx="5568375" cy="30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Sito Web&#10;&#10;Il contenuto generato dall'IA potrebbe non essere corretto.">
            <a:extLst>
              <a:ext uri="{FF2B5EF4-FFF2-40B4-BE49-F238E27FC236}">
                <a16:creationId xmlns:a16="http://schemas.microsoft.com/office/drawing/2014/main" id="{420B1949-0DC9-3A5B-76D1-0FB210478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4" y="110840"/>
            <a:ext cx="9011398" cy="5860473"/>
          </a:xfrm>
          <a:prstGeom prst="rect">
            <a:avLst/>
          </a:prstGeom>
        </p:spPr>
      </p:pic>
      <p:sp>
        <p:nvSpPr>
          <p:cNvPr id="4" name="Freccia sinistra 3">
            <a:extLst>
              <a:ext uri="{FF2B5EF4-FFF2-40B4-BE49-F238E27FC236}">
                <a16:creationId xmlns:a16="http://schemas.microsoft.com/office/drawing/2014/main" id="{5D509035-265B-EB8A-7EC4-F2002F4875BF}"/>
              </a:ext>
            </a:extLst>
          </p:cNvPr>
          <p:cNvSpPr/>
          <p:nvPr/>
        </p:nvSpPr>
        <p:spPr>
          <a:xfrm>
            <a:off x="8989638" y="3782282"/>
            <a:ext cx="2163264" cy="58189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22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ttrezzature mediche, medico, schermata&#10;&#10;Il contenuto generato dall'IA potrebbe non essere corretto.">
            <a:extLst>
              <a:ext uri="{FF2B5EF4-FFF2-40B4-BE49-F238E27FC236}">
                <a16:creationId xmlns:a16="http://schemas.microsoft.com/office/drawing/2014/main" id="{C32DDB47-3380-4573-E960-42BA44958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1" y="69275"/>
            <a:ext cx="9179757" cy="58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gadget, multimediale, Dispositivo elettronico&#10;&#10;Il contenuto generato dall'IA potrebbe non essere corretto.">
            <a:extLst>
              <a:ext uri="{FF2B5EF4-FFF2-40B4-BE49-F238E27FC236}">
                <a16:creationId xmlns:a16="http://schemas.microsoft.com/office/drawing/2014/main" id="{FB1089A4-5004-8B6D-166F-7CA557FC4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69274"/>
            <a:ext cx="8565185" cy="59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CD4A65DC-CF0D-1920-1947-EAC35EE63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3" y="55420"/>
            <a:ext cx="9556128" cy="59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schermata, persona&#10;&#10;Il contenuto generato dall'IA potrebbe non essere corretto.">
            <a:extLst>
              <a:ext uri="{FF2B5EF4-FFF2-40B4-BE49-F238E27FC236}">
                <a16:creationId xmlns:a16="http://schemas.microsoft.com/office/drawing/2014/main" id="{77DBF4A6-140D-E370-E88B-269E0AD22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4" y="69275"/>
            <a:ext cx="9383273" cy="58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21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207</TotalTime>
  <Words>300</Words>
  <Application>Microsoft Macintosh PowerPoint</Application>
  <PresentationFormat>Widescreen</PresentationFormat>
  <Paragraphs>27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Wingdings</vt:lpstr>
      <vt:lpstr>RetrospectVTI</vt:lpstr>
      <vt:lpstr>NANOSCOPE MINIMALLY INVASIVE TECHNOLOGY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Paolo Bernante</cp:lastModifiedBy>
  <cp:revision>16</cp:revision>
  <dcterms:created xsi:type="dcterms:W3CDTF">2022-02-27T17:36:31Z</dcterms:created>
  <dcterms:modified xsi:type="dcterms:W3CDTF">2025-05-08T06:48:28Z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